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448" r:id="rId5"/>
    <p:sldId id="2462" r:id="rId6"/>
    <p:sldId id="259" r:id="rId7"/>
    <p:sldId id="2450" r:id="rId8"/>
    <p:sldId id="2465" r:id="rId9"/>
    <p:sldId id="2463" r:id="rId10"/>
    <p:sldId id="2433" r:id="rId11"/>
    <p:sldId id="2451" r:id="rId12"/>
    <p:sldId id="260" r:id="rId13"/>
    <p:sldId id="2453" r:id="rId14"/>
    <p:sldId id="2466" r:id="rId15"/>
    <p:sldId id="2470" r:id="rId16"/>
    <p:sldId id="2469" r:id="rId17"/>
    <p:sldId id="2467" r:id="rId18"/>
    <p:sldId id="2468" r:id="rId19"/>
    <p:sldId id="2471" r:id="rId20"/>
    <p:sldId id="2472" r:id="rId21"/>
    <p:sldId id="2474" r:id="rId22"/>
    <p:sldId id="2473" r:id="rId23"/>
    <p:sldId id="2436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CFC"/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5033" autoAdjust="0"/>
  </p:normalViewPr>
  <p:slideViewPr>
    <p:cSldViewPr snapToGrid="0">
      <p:cViewPr varScale="1">
        <p:scale>
          <a:sx n="114" d="100"/>
          <a:sy n="114" d="100"/>
        </p:scale>
        <p:origin x="426" y="10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EAC412-C0E0-4680-B40F-6137FEAD1B2F}" type="datetime1">
              <a:rPr lang="es-ES" smtClean="0"/>
              <a:t>28/04/2023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A5784-D07A-4C59-A2CF-0329D6DB4ACE}" type="datetime1">
              <a:rPr lang="es-ES" smtClean="0"/>
              <a:pPr/>
              <a:t>28/04/2023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81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572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063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5053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665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96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0807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837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560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837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497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402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86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es-ES" spc="300" noProof="0"/>
              <a:t>REVISIÓN ANUAL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es-ES" noProof="0"/>
              <a:t>Haga clic para modificar los estilos de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conteni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s-ES" sz="1600" noProof="0">
                <a:cs typeface="Biome Light" panose="020B0303030204020804" pitchFamily="34" charset="0"/>
              </a:rPr>
              <a:t>Haga clic para modificar los estilos de texto maestro.</a:t>
            </a:r>
          </a:p>
          <a:p>
            <a:pPr marL="0" indent="0" rtl="0">
              <a:buNone/>
            </a:pPr>
            <a:endParaRPr lang="es-ES" noProof="0"/>
          </a:p>
        </p:txBody>
      </p:sp>
      <p:sp>
        <p:nvSpPr>
          <p:cNvPr id="17" name="Marcador de número de diapositiva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es-ES" sz="4000" spc="300" noProof="0"/>
              <a:t>Haga clic para modificar el estilo de título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MODIFICAR LOS ESTILOS DE TEXTO MAESTRO</a:t>
            </a:r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2" name="Marcador de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3" name="Marcador de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4" name="Marcador de imagen en línea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5" name="Marcador de imagen en línea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36" name="Marcador de imagen en línea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es-ES" noProof="0"/>
              <a:t>HAGA CLIC PARA MODIFICAR LOS ESTILOS DE TEXTO MAESTRO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s-ES" noProof="0"/>
              <a:t>HAGA CLIC PARA MODIFICAR LOS ESTILOS DE TEXTO MAESTRO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conteni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s-ES" sz="1600" noProof="0">
                <a:cs typeface="Biome Light" panose="020B0303030204020804" pitchFamily="34" charset="0"/>
              </a:rPr>
              <a:t>Haga clic para modificar los estilos de texto maestro.</a:t>
            </a:r>
          </a:p>
          <a:p>
            <a:pPr marL="0" indent="0" rtl="0">
              <a:buNone/>
            </a:pPr>
            <a:endParaRPr lang="es-ES" noProof="0"/>
          </a:p>
        </p:txBody>
      </p:sp>
      <p:sp>
        <p:nvSpPr>
          <p:cNvPr id="17" name="Marcador de número de diapositiva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es-ES" noProof="0"/>
              <a:t>HAGA CLIC PARA MODIFICAR 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MAESTRO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s-ES" noProof="0"/>
              <a:t>TÍTULO DE LA DIAPOSITIVA AQUÍ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9" name="Marcador de número de diapositiva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Marcador de posición de imagen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Marcador de posición de imagen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Marcador de posición de imagen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es-ES" noProof="0"/>
              <a:t>HAGA CLIC PARA MODIFICAR LOS ESTILOS DE TEXTO MAESTRO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4800" noProof="0"/>
              <a:t>Haga clic para modificar el estilo de título del patrón</a:t>
            </a:r>
          </a:p>
        </p:txBody>
      </p:sp>
      <p:sp>
        <p:nvSpPr>
          <p:cNvPr id="19" name="Marcador de posición de imagen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s-ES" spc="300" noProof="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11" name="Marcador de posición de contenid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1400" noProof="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s-ES" spc="300" noProof="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14" name="Marcador de contenid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1400" noProof="0">
                <a:solidFill>
                  <a:schemeClr val="tx1"/>
                </a:solidFill>
              </a:rPr>
              <a:t>Haga clic para modificar los estilos de texto del patrón</a:t>
            </a:r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4800" noProof="0"/>
              <a:t>Haga clic para modificar el estilo de título del patrón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s-ES" noProof="0"/>
              <a:t>HAGA CLIC PARA MODIFICAR LOS ESTILOS DE TEXTO MAESTRO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6" name="Marcador de posición de imagen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9" name="Marcador de tex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s-ES" noProof="0"/>
              <a:t>HAGA CLIC PARA MODIFICAR LOS ESTILOS DE TEXTO MAESTRO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0" name="Marcador de tex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s-ES" noProof="0"/>
              <a:t>HAGA CLIC PARA MODIFICAR LOS ESTILOS DE TEXTO MAESTRO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1" name="Marcador de posición de número de diapositiva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abstracta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Clase 1 nivelación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s-ES" dirty="0"/>
              <a:t>29.04.2023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HTML, CSS, GIT - GitHub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08D929AD-EE28-AD5A-A012-BFBD3507E0B1}"/>
              </a:ext>
            </a:extLst>
          </p:cNvPr>
          <p:cNvSpPr txBox="1">
            <a:spLocks/>
          </p:cNvSpPr>
          <p:nvPr/>
        </p:nvSpPr>
        <p:spPr>
          <a:xfrm>
            <a:off x="9925878" y="6181537"/>
            <a:ext cx="2061057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Fabián Marín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800" dirty="0"/>
              <a:t>CSS</a:t>
            </a:r>
            <a:endParaRPr lang="es-ES" sz="4800" spc="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D880BEDF-C5FC-BD3B-50C7-83A44DF83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166" y="369323"/>
            <a:ext cx="8102354" cy="812649"/>
          </a:xfrm>
        </p:spPr>
        <p:txBody>
          <a:bodyPr rtlCol="0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3200" b="1" i="0" u="none" strike="noStrike" cap="none" dirty="0">
                <a:latin typeface="Rubik"/>
                <a:ea typeface="Rubik"/>
                <a:cs typeface="Rubik"/>
                <a:sym typeface="Rubik"/>
              </a:rPr>
              <a:t>¿Qué es una hoja de estilo y para qué sirve?</a:t>
            </a:r>
            <a:endParaRPr lang="es-ES" sz="9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2B72425-B23A-C38B-4CDD-AD86ED3CB814}"/>
              </a:ext>
            </a:extLst>
          </p:cNvPr>
          <p:cNvSpPr/>
          <p:nvPr/>
        </p:nvSpPr>
        <p:spPr>
          <a:xfrm>
            <a:off x="1715547" y="1157557"/>
            <a:ext cx="7625593" cy="2029721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7AF6D68-B1BC-8AE1-D52E-330EA3037ABB}"/>
              </a:ext>
            </a:extLst>
          </p:cNvPr>
          <p:cNvSpPr txBox="1"/>
          <p:nvPr/>
        </p:nvSpPr>
        <p:spPr>
          <a:xfrm>
            <a:off x="1813418" y="1295254"/>
            <a:ext cx="74298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CSS (Cascade Style </a:t>
            </a:r>
            <a:r>
              <a:rPr lang="es-ES" sz="1800" b="0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Sheet</a:t>
            </a:r>
            <a:r>
              <a:rPr lang="es-ES" sz="18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)  es un lenguaje que facilita instrucciones que se usan para asignar estilos a los elementos web, como colores, tipos de letra, tamaños, etc. </a:t>
            </a:r>
            <a:endParaRPr lang="es-E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ES" sz="18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Los estilos se definen con CSS y luego se asocian a los elementos HTML hasta que se obtiene el diseño visual que se desea aplicar en una página.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B09C998-2BEC-A4DE-9256-0D79C2A2D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367" y="3716537"/>
            <a:ext cx="5682105" cy="24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6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3F68B5BA-3A35-BE8C-D722-A24E1493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12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392CD60-AE10-D65B-308F-183ABA03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7948" y="242919"/>
            <a:ext cx="11002962" cy="86056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20" y="246013"/>
            <a:ext cx="11002962" cy="823913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>
                <a:solidFill>
                  <a:schemeClr val="bg1"/>
                </a:solidFill>
                <a:latin typeface="Bahnschrift" panose="020B0502040204020203" pitchFamily="34" charset="0"/>
              </a:rPr>
              <a:t>sintaxis</a:t>
            </a:r>
            <a:endParaRPr lang="es-ES" sz="4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59752F-68D0-22FE-8E29-7D0344EAC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41" y="2111092"/>
            <a:ext cx="8545118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7278" y="224561"/>
            <a:ext cx="7757444" cy="874396"/>
          </a:xfrm>
        </p:spPr>
        <p:txBody>
          <a:bodyPr rtlCol="0"/>
          <a:lstStyle/>
          <a:p>
            <a:pPr rtl="0"/>
            <a:r>
              <a:rPr lang="es-ES" sz="4000" dirty="0"/>
              <a:t>Modelo de cajas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13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40A163F-CBE2-430A-ADFA-072F39FC47B8}"/>
              </a:ext>
            </a:extLst>
          </p:cNvPr>
          <p:cNvSpPr txBox="1"/>
          <p:nvPr/>
        </p:nvSpPr>
        <p:spPr>
          <a:xfrm>
            <a:off x="6430440" y="1915503"/>
            <a:ext cx="47843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La representación básica del </a:t>
            </a:r>
            <a:r>
              <a:rPr lang="es-ES" b="1" i="0" dirty="0">
                <a:solidFill>
                  <a:srgbClr val="333333"/>
                </a:solidFill>
                <a:effectLst/>
                <a:latin typeface="var(--font-header)"/>
              </a:rPr>
              <a:t>modelo de cajas</a:t>
            </a: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 se basa en varios conceptos importantes, como veremos a continuación: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El </a:t>
            </a:r>
            <a:r>
              <a:rPr lang="es-ES" b="1" i="0" dirty="0">
                <a:solidFill>
                  <a:srgbClr val="333333"/>
                </a:solidFill>
                <a:effectLst/>
                <a:latin typeface="var(--font-header)"/>
              </a:rPr>
              <a:t>borde</a:t>
            </a: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 (</a:t>
            </a:r>
            <a:r>
              <a:rPr lang="es-ES" b="0" i="1" dirty="0" err="1">
                <a:solidFill>
                  <a:srgbClr val="595959"/>
                </a:solidFill>
                <a:effectLst/>
                <a:latin typeface="Scope One"/>
              </a:rPr>
              <a:t>border</a:t>
            </a: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), en negro, es el límite que separa el interior del exterior del elemento.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El </a:t>
            </a:r>
            <a:r>
              <a:rPr lang="es-ES" b="1" i="0" dirty="0" err="1">
                <a:solidFill>
                  <a:srgbClr val="333333"/>
                </a:solidFill>
                <a:effectLst/>
                <a:latin typeface="var(--font-header)"/>
              </a:rPr>
              <a:t>márgen</a:t>
            </a: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 (</a:t>
            </a:r>
            <a:r>
              <a:rPr lang="es-ES" b="0" i="1" dirty="0" err="1">
                <a:solidFill>
                  <a:srgbClr val="595959"/>
                </a:solidFill>
                <a:effectLst/>
                <a:latin typeface="Scope One"/>
              </a:rPr>
              <a:t>margin</a:t>
            </a: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), en naranja, es la parte exterior del elemento, por fuera del borde.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El </a:t>
            </a:r>
            <a:r>
              <a:rPr lang="es-ES" b="1" i="0" dirty="0">
                <a:solidFill>
                  <a:srgbClr val="333333"/>
                </a:solidFill>
                <a:effectLst/>
                <a:latin typeface="var(--font-header)"/>
              </a:rPr>
              <a:t>relleno</a:t>
            </a: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 (</a:t>
            </a:r>
            <a:r>
              <a:rPr lang="es-ES" b="0" i="1" dirty="0" err="1">
                <a:solidFill>
                  <a:srgbClr val="595959"/>
                </a:solidFill>
                <a:effectLst/>
                <a:latin typeface="Scope One"/>
              </a:rPr>
              <a:t>padding</a:t>
            </a: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), en verde, es la parte interior del elemento, entre el contenido y el borde.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El </a:t>
            </a:r>
            <a:r>
              <a:rPr lang="es-ES" b="1" i="0" dirty="0">
                <a:solidFill>
                  <a:srgbClr val="333333"/>
                </a:solidFill>
                <a:effectLst/>
                <a:latin typeface="var(--font-header)"/>
              </a:rPr>
              <a:t>contenido</a:t>
            </a:r>
            <a:r>
              <a:rPr lang="es-ES" b="0" i="0" dirty="0">
                <a:solidFill>
                  <a:srgbClr val="333333"/>
                </a:solidFill>
                <a:effectLst/>
                <a:latin typeface="Scope One"/>
              </a:rPr>
              <a:t>, en azul, es la parte interior del elemento, excluyendo el relleno.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D9BA1D-09CE-900A-5697-AD6816AF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79" y="2336665"/>
            <a:ext cx="4035055" cy="257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05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619" y="203912"/>
            <a:ext cx="4027714" cy="884238"/>
          </a:xfrm>
        </p:spPr>
        <p:txBody>
          <a:bodyPr rtlCol="0"/>
          <a:lstStyle/>
          <a:p>
            <a:pPr rtl="0"/>
            <a:r>
              <a:rPr lang="es-ES" b="1" cap="none" dirty="0">
                <a:solidFill>
                  <a:srgbClr val="EF8600"/>
                </a:solidFill>
                <a:latin typeface="Rubik"/>
                <a:sym typeface="Rubik"/>
              </a:rPr>
              <a:t>S</a:t>
            </a:r>
            <a:r>
              <a:rPr lang="es-CL" b="1" cap="none" dirty="0">
                <a:solidFill>
                  <a:srgbClr val="EF8600"/>
                </a:solidFill>
                <a:latin typeface="Rubik"/>
                <a:sym typeface="Rubik"/>
              </a:rPr>
              <a:t>electores CSS básicos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40" y="1088150"/>
            <a:ext cx="5151876" cy="464871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14</a:t>
            </a:fld>
            <a:endParaRPr lang="es-ES"/>
          </a:p>
        </p:txBody>
      </p:sp>
      <p:pic>
        <p:nvPicPr>
          <p:cNvPr id="5" name="Marcador de posición de imagen 4" descr="Texto&#10;&#10;Descripción generada automáticamente">
            <a:extLst>
              <a:ext uri="{FF2B5EF4-FFF2-40B4-BE49-F238E27FC236}">
                <a16:creationId xmlns:a16="http://schemas.microsoft.com/office/drawing/2014/main" id="{BBED1EB8-D034-E6BC-EA91-D8F317253C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22" r="23622"/>
          <a:stretch>
            <a:fillRect/>
          </a:stretch>
        </p:blipFill>
        <p:spPr/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037533A-A5AD-7979-20F5-B4314DC5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40" y="1879078"/>
            <a:ext cx="5151877" cy="14190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AD93CA0-A570-4320-B4BD-6E9A643AA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57395"/>
            <a:ext cx="532121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8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916" y="177280"/>
            <a:ext cx="1928327" cy="542074"/>
          </a:xfrm>
        </p:spPr>
        <p:txBody>
          <a:bodyPr rtlCol="0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3200" b="1" i="0" u="none" strike="noStrike" cap="none" dirty="0">
                <a:solidFill>
                  <a:srgbClr val="EF8600"/>
                </a:solidFill>
                <a:latin typeface="Rubik"/>
                <a:ea typeface="Rubik"/>
                <a:cs typeface="Rubik"/>
                <a:sym typeface="Rubik"/>
              </a:rPr>
              <a:t>Herencia</a:t>
            </a:r>
            <a:endParaRPr lang="es-CL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15</a:t>
            </a:fld>
            <a:endParaRPr lang="es-ES"/>
          </a:p>
        </p:txBody>
      </p:sp>
      <p:pic>
        <p:nvPicPr>
          <p:cNvPr id="8" name="Marcador de posición de imagen 7" descr="Texto&#10;&#10;Descripción generada automáticamente">
            <a:extLst>
              <a:ext uri="{FF2B5EF4-FFF2-40B4-BE49-F238E27FC236}">
                <a16:creationId xmlns:a16="http://schemas.microsoft.com/office/drawing/2014/main" id="{2792D742-354A-0D44-226D-52257F0756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361" r="20361"/>
          <a:stretch>
            <a:fillRect/>
          </a:stretch>
        </p:blipFill>
        <p:spPr/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E76BDF5-D41C-BB83-ECCB-077DE75B6D8E}"/>
              </a:ext>
            </a:extLst>
          </p:cNvPr>
          <p:cNvSpPr txBox="1"/>
          <p:nvPr/>
        </p:nvSpPr>
        <p:spPr>
          <a:xfrm>
            <a:off x="6191075" y="719354"/>
            <a:ext cx="570451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La cascada comprende varios temas importantes a la hora de resolver dichos conflictos: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Importancia: Los estilos pueden tener una importancia concreta, eso le da mayor o menor prioridad.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Origen: Existen varios orígenes de CSS, cada uno con una prioridad específica.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Orden de aparición: El orden en el que se procesa el CSS influye a la hora de resolver conflictos.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Especificidad: Cuanto más específicos sean los estilos CSS, mayor prioridad.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Capas: Los estilos CSS se pueden aislar en capas </a:t>
            </a:r>
            <a:r>
              <a:rPr lang="es-ES" dirty="0" err="1"/>
              <a:t>fusionables</a:t>
            </a:r>
            <a:r>
              <a:rPr lang="es-ES" dirty="0"/>
              <a:t>. Lo explicamos en @layers CSS.</a:t>
            </a:r>
            <a:endParaRPr lang="es-CL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23B1554-8135-17E2-978A-4464635C99F6}"/>
              </a:ext>
            </a:extLst>
          </p:cNvPr>
          <p:cNvSpPr txBox="1">
            <a:spLocks/>
          </p:cNvSpPr>
          <p:nvPr/>
        </p:nvSpPr>
        <p:spPr>
          <a:xfrm>
            <a:off x="7688286" y="4512324"/>
            <a:ext cx="2268697" cy="5420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500"/>
              <a:buFont typeface="Arial"/>
              <a:buNone/>
            </a:pPr>
            <a:r>
              <a:rPr lang="es-CL" sz="3200" b="1" cap="none" dirty="0">
                <a:solidFill>
                  <a:srgbClr val="EF8600"/>
                </a:solidFill>
                <a:latin typeface="Rubik"/>
                <a:ea typeface="Rubik"/>
                <a:cs typeface="Rubik"/>
                <a:sym typeface="Rubik"/>
              </a:rPr>
              <a:t>Importancia</a:t>
            </a:r>
            <a:endParaRPr lang="es-CL" sz="1600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A58ECB5-C9BF-0085-343B-5EA2BE577C1C}"/>
              </a:ext>
            </a:extLst>
          </p:cNvPr>
          <p:cNvSpPr txBox="1"/>
          <p:nvPr/>
        </p:nvSpPr>
        <p:spPr>
          <a:xfrm>
            <a:off x="5141843" y="5154049"/>
            <a:ext cx="69441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Existe la posibilidad de añadir el texto !</a:t>
            </a:r>
            <a:r>
              <a:rPr lang="es-ES" dirty="0" err="1"/>
              <a:t>important</a:t>
            </a:r>
            <a:r>
              <a:rPr lang="es-ES" dirty="0"/>
              <a:t> al final de una regla, consiguiendo que el navegador le de prioridad a la hora de evaluar dichos estilos sobre otros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21482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16</a:t>
            </a:fld>
            <a:endParaRPr lang="es-ES"/>
          </a:p>
        </p:txBody>
      </p:sp>
      <p:pic>
        <p:nvPicPr>
          <p:cNvPr id="2050" name="Picture 2" descr="CSS Is, In Fact, Awesome - Jim Nielsen's Blog">
            <a:extLst>
              <a:ext uri="{FF2B5EF4-FFF2-40B4-BE49-F238E27FC236}">
                <a16:creationId xmlns:a16="http://schemas.microsoft.com/office/drawing/2014/main" id="{FCB0FC5B-B51F-48CF-D0FB-1F2728BB1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61" y="2078584"/>
            <a:ext cx="3373448" cy="24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st Funny css Memes - 9GAG">
            <a:extLst>
              <a:ext uri="{FF2B5EF4-FFF2-40B4-BE49-F238E27FC236}">
                <a16:creationId xmlns:a16="http://schemas.microsoft.com/office/drawing/2014/main" id="{3FAAE984-D50A-60E2-568F-CC0903215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58" y="1296435"/>
            <a:ext cx="3171411" cy="39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b development - .......... - devRant">
            <a:extLst>
              <a:ext uri="{FF2B5EF4-FFF2-40B4-BE49-F238E27FC236}">
                <a16:creationId xmlns:a16="http://schemas.microsoft.com/office/drawing/2014/main" id="{48AD3A9B-2C9E-4B0A-DC04-C4CD79D6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518" y="2295628"/>
            <a:ext cx="3298957" cy="226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22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800" dirty="0"/>
              <a:t>GIT - </a:t>
            </a:r>
            <a:r>
              <a:rPr lang="es-ES" sz="4800" dirty="0" err="1"/>
              <a:t>GIThub</a:t>
            </a:r>
            <a:endParaRPr lang="es-ES" sz="4800" spc="3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64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8DD0D-1FF5-4C22-76B5-3A1042AB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s-ES" sz="900" dirty="0"/>
            </a:br>
            <a:endParaRPr lang="en-US" sz="28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A5A3271-98DD-E269-F846-2CB622673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4" name="Google Shape;97;p6">
            <a:extLst>
              <a:ext uri="{FF2B5EF4-FFF2-40B4-BE49-F238E27FC236}">
                <a16:creationId xmlns:a16="http://schemas.microsoft.com/office/drawing/2014/main" id="{65CC06FA-C7F6-CC0F-4FCF-EC868951107F}"/>
              </a:ext>
            </a:extLst>
          </p:cNvPr>
          <p:cNvSpPr txBox="1"/>
          <p:nvPr/>
        </p:nvSpPr>
        <p:spPr>
          <a:xfrm>
            <a:off x="577229" y="1883083"/>
            <a:ext cx="1103754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ubik"/>
              </a:rPr>
              <a:t>Git es un sistema de control de versiones distribuido, gratuito, de código abierto y eficiente</a:t>
            </a: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ubik"/>
              </a:rPr>
              <a:t>Se complementa con la plataforma GitHub para alojar repositorios de código.</a:t>
            </a: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  <a:sym typeface="Rubik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ubik"/>
              </a:rPr>
              <a:t>Ventajas</a:t>
            </a: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ubik"/>
              </a:rPr>
              <a:t>Versionamiento de código</a:t>
            </a: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ubik"/>
              </a:rPr>
              <a:t>Contribuir</a:t>
            </a: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ubik"/>
              </a:rPr>
              <a:t>Trabajo en equipo</a:t>
            </a: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ubik"/>
              </a:rPr>
              <a:t>Visor de código</a:t>
            </a: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ubik"/>
              </a:rPr>
              <a:t>Precio</a:t>
            </a: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marR="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Rubik"/>
              </a:rPr>
              <a:t>Aprender y probar cambios</a:t>
            </a:r>
            <a:endParaRPr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E42DD35-B6A3-E06E-D21C-384B7C9AFD84}"/>
              </a:ext>
            </a:extLst>
          </p:cNvPr>
          <p:cNvSpPr txBox="1">
            <a:spLocks/>
          </p:cNvSpPr>
          <p:nvPr/>
        </p:nvSpPr>
        <p:spPr>
          <a:xfrm>
            <a:off x="3074178" y="924283"/>
            <a:ext cx="6043641" cy="54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000000"/>
              </a:buClr>
              <a:buSzPts val="2500"/>
              <a:buFont typeface="Arial"/>
              <a:buNone/>
            </a:pPr>
            <a:r>
              <a:rPr lang="es-CL" sz="3200" b="1" cap="none" dirty="0">
                <a:solidFill>
                  <a:srgbClr val="EF8600"/>
                </a:solidFill>
                <a:latin typeface="Rubik"/>
                <a:ea typeface="Rubik"/>
                <a:cs typeface="Rubik"/>
                <a:sym typeface="Rubik"/>
              </a:rPr>
              <a:t>¿Qué es GIT?</a:t>
            </a:r>
            <a:endParaRPr lang="es-CL" sz="1600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06;p7">
            <a:extLst>
              <a:ext uri="{FF2B5EF4-FFF2-40B4-BE49-F238E27FC236}">
                <a16:creationId xmlns:a16="http://schemas.microsoft.com/office/drawing/2014/main" id="{0A513D7E-324C-F5E5-4474-CE16A37713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145" r="17661"/>
          <a:stretch/>
        </p:blipFill>
        <p:spPr>
          <a:xfrm>
            <a:off x="6095998" y="3071436"/>
            <a:ext cx="5041718" cy="28622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01C07AB-5310-BA78-16C5-E6A46FB6B1BA}"/>
              </a:ext>
            </a:extLst>
          </p:cNvPr>
          <p:cNvSpPr txBox="1"/>
          <p:nvPr/>
        </p:nvSpPr>
        <p:spPr>
          <a:xfrm>
            <a:off x="657916" y="574905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0" i="0" u="sng" strike="noStrike" cap="none" dirty="0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r>
              <a:rPr lang="es-CL" sz="1800" b="0" i="0" u="none" strike="noStrike" cap="none" dirty="0">
                <a:solidFill>
                  <a:srgbClr val="7F7F7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20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19</a:t>
            </a:fld>
            <a:endParaRPr lang="es-ES"/>
          </a:p>
        </p:txBody>
      </p:sp>
      <p:pic>
        <p:nvPicPr>
          <p:cNvPr id="3" name="Imagen 2" descr="Imagen de la playa&#10;&#10;Descripción generada automáticamente">
            <a:extLst>
              <a:ext uri="{FF2B5EF4-FFF2-40B4-BE49-F238E27FC236}">
                <a16:creationId xmlns:a16="http://schemas.microsoft.com/office/drawing/2014/main" id="{5FF20060-D2EC-A8FF-F17F-2356AA749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82" y="1060174"/>
            <a:ext cx="8488788" cy="456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D880BEDF-C5FC-BD3B-50C7-83A44DF83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1028"/>
            <a:ext cx="5819139" cy="812649"/>
          </a:xfrm>
        </p:spPr>
        <p:txBody>
          <a:bodyPr rtlCol="0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3200" b="1" i="0" u="none" strike="noStrike" cap="none" dirty="0">
                <a:latin typeface="Rubik"/>
                <a:ea typeface="Rubik"/>
                <a:cs typeface="Rubik"/>
                <a:sym typeface="Rubik"/>
              </a:rPr>
              <a:t>Elementos, etiquetas y atributos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9" name="Google Shape;104;p7">
            <a:extLst>
              <a:ext uri="{FF2B5EF4-FFF2-40B4-BE49-F238E27FC236}">
                <a16:creationId xmlns:a16="http://schemas.microsoft.com/office/drawing/2014/main" id="{E93A51B7-C2BD-9EC0-05C7-8CBE0ABAD26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7901" y="1346884"/>
            <a:ext cx="4610458" cy="416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2B72425-B23A-C38B-4CDD-AD86ED3CB814}"/>
              </a:ext>
            </a:extLst>
          </p:cNvPr>
          <p:cNvSpPr/>
          <p:nvPr/>
        </p:nvSpPr>
        <p:spPr>
          <a:xfrm>
            <a:off x="704675" y="587230"/>
            <a:ext cx="4311942" cy="3887737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7AF6D68-B1BC-8AE1-D52E-330EA3037ABB}"/>
              </a:ext>
            </a:extLst>
          </p:cNvPr>
          <p:cNvSpPr txBox="1"/>
          <p:nvPr/>
        </p:nvSpPr>
        <p:spPr>
          <a:xfrm>
            <a:off x="827714" y="607113"/>
            <a:ext cx="4054680" cy="3867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21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700" b="1" i="0" u="none" strike="noStrike" cap="none" dirty="0">
                <a:solidFill>
                  <a:srgbClr val="FFC000"/>
                </a:solidFill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es-ES" sz="1700" b="1" i="0" u="none" strike="noStrike" cap="none" dirty="0" err="1">
                <a:solidFill>
                  <a:srgbClr val="FFC000"/>
                </a:solidFill>
                <a:latin typeface="Rubik"/>
                <a:ea typeface="Rubik"/>
                <a:cs typeface="Rubik"/>
                <a:sym typeface="Rubik"/>
              </a:rPr>
              <a:t>html</a:t>
            </a:r>
            <a:r>
              <a:rPr lang="es-ES" sz="1700" b="1" i="0" u="none" strike="noStrike" cap="none" dirty="0">
                <a:solidFill>
                  <a:srgbClr val="FFC000"/>
                </a:solidFill>
                <a:latin typeface="Rubik"/>
                <a:ea typeface="Rubik"/>
                <a:cs typeface="Rubik"/>
                <a:sym typeface="Rubik"/>
              </a:rPr>
              <a:t>&gt;:</a:t>
            </a:r>
            <a:r>
              <a:rPr lang="es-ES" sz="17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Este elemento envuelve todo el contenido de la página (excepto la DTD).</a:t>
            </a:r>
          </a:p>
          <a:p>
            <a:pPr marL="285750" marR="0" lvl="0" indent="-285750" algn="l" rtl="0">
              <a:lnSpc>
                <a:spcPct val="121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7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&lt;head&gt;:</a:t>
            </a:r>
            <a:r>
              <a:rPr lang="es-ES" sz="17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Este elemento designa la parte de encabezado del documento. Puede incluir información opcional sobre la página Web, como el título, palabras clave de búsqueda opcionales y una hoja de estilo opcional.</a:t>
            </a:r>
          </a:p>
          <a:p>
            <a:pPr marL="285750" marR="0" lvl="0" indent="-285750" algn="l" rtl="0">
              <a:lnSpc>
                <a:spcPct val="121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700" b="1" i="0" u="none" strike="noStrike" cap="none" dirty="0">
                <a:solidFill>
                  <a:srgbClr val="0C5ADB"/>
                </a:solidFill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es-ES" sz="1700" b="1" i="0" u="none" strike="noStrike" cap="none" dirty="0" err="1">
                <a:solidFill>
                  <a:srgbClr val="0C5ADB"/>
                </a:solidFill>
                <a:latin typeface="Rubik"/>
                <a:ea typeface="Rubik"/>
                <a:cs typeface="Rubik"/>
                <a:sym typeface="Rubik"/>
              </a:rPr>
              <a:t>body</a:t>
            </a:r>
            <a:r>
              <a:rPr lang="es-ES" sz="1700" b="1" i="0" u="none" strike="noStrike" cap="none" dirty="0">
                <a:solidFill>
                  <a:srgbClr val="0C5ADB"/>
                </a:solidFill>
                <a:latin typeface="Rubik"/>
                <a:ea typeface="Rubik"/>
                <a:cs typeface="Rubik"/>
                <a:sym typeface="Rubik"/>
              </a:rPr>
              <a:t>&gt;:</a:t>
            </a:r>
            <a:r>
              <a:rPr lang="es-ES" sz="17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Este elemento alberga el contenido de su página Web, es decir, aquello que queremos que aparezca en el área de navegación del navegador.</a:t>
            </a:r>
            <a:endParaRPr lang="es-ES"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3C47E680-A18E-A50B-CF7B-7ACD6047B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04" y="5370938"/>
            <a:ext cx="4884842" cy="8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arcador de posición de imagen 7" descr="imagen abstracta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4" y="2153672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es-ES" sz="4000" spc="300" dirty="0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2" y="3873680"/>
            <a:ext cx="5167313" cy="518795"/>
          </a:xfrm>
        </p:spPr>
        <p:txBody>
          <a:bodyPr rtlCol="0"/>
          <a:lstStyle/>
          <a:p>
            <a:pPr rtl="0"/>
            <a:r>
              <a:rPr lang="es-ES" dirty="0"/>
              <a:t>FABIAN MARIN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42922"/>
            <a:ext cx="5897218" cy="884238"/>
          </a:xfrm>
        </p:spPr>
        <p:txBody>
          <a:bodyPr rtlCol="0"/>
          <a:lstStyle/>
          <a:p>
            <a:pPr rtl="0"/>
            <a:r>
              <a:rPr lang="es-CL" sz="3200" b="1" i="0" u="none" strike="noStrike" cap="none" dirty="0">
                <a:solidFill>
                  <a:srgbClr val="EF8600"/>
                </a:solidFill>
                <a:latin typeface="Rubik"/>
                <a:ea typeface="Rubik"/>
                <a:cs typeface="Rubik"/>
                <a:sym typeface="Rubik"/>
              </a:rPr>
              <a:t>Elementos, etiquetas y atributos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3</a:t>
            </a:fld>
            <a:endParaRPr lang="es-ES"/>
          </a:p>
        </p:txBody>
      </p:sp>
      <p:sp>
        <p:nvSpPr>
          <p:cNvPr id="12" name="Google Shape;110;p9">
            <a:extLst>
              <a:ext uri="{FF2B5EF4-FFF2-40B4-BE49-F238E27FC236}">
                <a16:creationId xmlns:a16="http://schemas.microsoft.com/office/drawing/2014/main" id="{E5A1C3A0-3954-C798-F5CD-4A4C32EC25FC}"/>
              </a:ext>
            </a:extLst>
          </p:cNvPr>
          <p:cNvSpPr txBox="1"/>
          <p:nvPr/>
        </p:nvSpPr>
        <p:spPr>
          <a:xfrm>
            <a:off x="6487480" y="2468997"/>
            <a:ext cx="5114256" cy="37548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-- Define el tipo de documento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lang="es-CL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-- Enlace web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&lt;a&gt;…&lt;/a&gt;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-- Salto de línea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-- Regla horizontal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hr</a:t>
            </a: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-- Párrafo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 … &lt;/p&gt;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-- Pequeña sección de un documento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s-CL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Marcador de posición de imagen 25" descr="Texto&#10;&#10;Descripción generada automáticamente">
            <a:extLst>
              <a:ext uri="{FF2B5EF4-FFF2-40B4-BE49-F238E27FC236}">
                <a16:creationId xmlns:a16="http://schemas.microsoft.com/office/drawing/2014/main" id="{3B874A2E-F03D-DEF3-508C-6AEBCC1E85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334" r="203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773207"/>
            <a:ext cx="4114800" cy="42148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Estructura base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0944"/>
            <a:ext cx="9234488" cy="584400"/>
          </a:xfrm>
        </p:spPr>
        <p:txBody>
          <a:bodyPr rtlCol="0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3200" b="1" i="0" u="none" strike="noStrike" cap="none" dirty="0">
                <a:solidFill>
                  <a:srgbClr val="EF8600"/>
                </a:solidFill>
                <a:latin typeface="Rubik"/>
                <a:ea typeface="Rubik"/>
                <a:cs typeface="Rubik"/>
                <a:sym typeface="Rubik"/>
              </a:rPr>
              <a:t>Estructura del cuerpo</a:t>
            </a:r>
            <a:endParaRPr lang="es-CL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153;p16" descr="../../../../../Desktop/Captura%20de%20pantalla%202020-03-01%20a%20la(s)%2020">
            <a:extLst>
              <a:ext uri="{FF2B5EF4-FFF2-40B4-BE49-F238E27FC236}">
                <a16:creationId xmlns:a16="http://schemas.microsoft.com/office/drawing/2014/main" id="{9F59DD3B-FE8B-6A1E-BBCD-7FE9EF3361C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009" y="1258349"/>
            <a:ext cx="2519418" cy="286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54;p16" descr="../../../../../Desktop/Captura%20de%20pantalla%202020-03-01%20a%20la(s)%2020">
            <a:extLst>
              <a:ext uri="{FF2B5EF4-FFF2-40B4-BE49-F238E27FC236}">
                <a16:creationId xmlns:a16="http://schemas.microsoft.com/office/drawing/2014/main" id="{44530697-E6A8-A895-B777-4290D7DABC2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29436" y="2399314"/>
            <a:ext cx="2801923" cy="28647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2;p16">
            <a:extLst>
              <a:ext uri="{FF2B5EF4-FFF2-40B4-BE49-F238E27FC236}">
                <a16:creationId xmlns:a16="http://schemas.microsoft.com/office/drawing/2014/main" id="{19596F61-A3BA-8824-DE7B-D029F6B7863E}"/>
              </a:ext>
            </a:extLst>
          </p:cNvPr>
          <p:cNvSpPr txBox="1"/>
          <p:nvPr/>
        </p:nvSpPr>
        <p:spPr>
          <a:xfrm>
            <a:off x="7898440" y="1355060"/>
            <a:ext cx="3672999" cy="37548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División genérica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Contenido principal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&gt;…&lt;/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Navegación o menú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Sección genérica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section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section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Referencia a artículos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&lt;aside&gt; … &lt;/aside&gt;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Cabecera del cuerpo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1028"/>
            <a:ext cx="5819139" cy="812649"/>
          </a:xfrm>
        </p:spPr>
        <p:txBody>
          <a:bodyPr rtlCol="0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3200" b="1" i="0" u="none" strike="noStrike" cap="none" dirty="0">
                <a:solidFill>
                  <a:srgbClr val="EF8600"/>
                </a:solidFill>
                <a:latin typeface="Rubik"/>
                <a:ea typeface="Rubik"/>
                <a:cs typeface="Rubik"/>
                <a:sym typeface="Rubik"/>
              </a:rPr>
              <a:t>Enlaces o hipervínculos</a:t>
            </a:r>
            <a:endParaRPr lang="es-CL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8" name="Marcador de posición de imagen 7" descr="Texto&#10;&#10;Descripción generada automáticamente">
            <a:extLst>
              <a:ext uri="{FF2B5EF4-FFF2-40B4-BE49-F238E27FC236}">
                <a16:creationId xmlns:a16="http://schemas.microsoft.com/office/drawing/2014/main" id="{B4338CC4-E019-8206-D54D-ABD855151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67" r="16667"/>
          <a:stretch>
            <a:fillRect/>
          </a:stretch>
        </p:blipFill>
        <p:spPr/>
      </p:pic>
      <p:sp>
        <p:nvSpPr>
          <p:cNvPr id="3" name="Google Shape;167;p33">
            <a:extLst>
              <a:ext uri="{FF2B5EF4-FFF2-40B4-BE49-F238E27FC236}">
                <a16:creationId xmlns:a16="http://schemas.microsoft.com/office/drawing/2014/main" id="{3BFD286A-ADBC-C9EB-E957-6195E835CECC}"/>
              </a:ext>
            </a:extLst>
          </p:cNvPr>
          <p:cNvSpPr/>
          <p:nvPr/>
        </p:nvSpPr>
        <p:spPr>
          <a:xfrm>
            <a:off x="6464430" y="1540065"/>
            <a:ext cx="4713300" cy="378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s-CL" sz="16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Son los textos o los objetos sobre los que es posible hacer clic para que redirijan al usuario a otra parte del documento, a otra página web en el mismo sitio o a otra página de Internet.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endParaRPr sz="1600" b="0" i="0" u="none" strike="noStrike" cap="none" dirty="0">
              <a:solidFill>
                <a:srgbClr val="42424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s-CL" sz="16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Con los hipervínculos se puede establecer “saltos” desde una página a otra, incluso a puntos concretos dentro de páginas extensas.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endParaRPr sz="1600" b="0" i="0" u="none" strike="noStrike" cap="none" dirty="0">
              <a:solidFill>
                <a:srgbClr val="42424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s-CL" sz="16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Existen distintos tipos de enlaces: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SzPts val="2400"/>
              <a:buFont typeface="Arial" panose="020B0604020202020204" pitchFamily="34" charset="0"/>
              <a:buChar char="•"/>
            </a:pPr>
            <a:r>
              <a:rPr lang="es-CL" sz="16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Hipervínculos locales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SzPts val="2400"/>
              <a:buFont typeface="Arial" panose="020B0604020202020204" pitchFamily="34" charset="0"/>
              <a:buChar char="•"/>
            </a:pPr>
            <a:r>
              <a:rPr lang="es-CL" sz="16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Hipervínculos externos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SzPts val="2400"/>
              <a:buFont typeface="Arial" panose="020B0604020202020204" pitchFamily="34" charset="0"/>
              <a:buChar char="•"/>
            </a:pPr>
            <a:r>
              <a:rPr lang="es-CL" sz="16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Imágenes como enlaces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37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773207"/>
            <a:ext cx="4114800" cy="421480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0944"/>
            <a:ext cx="9234488" cy="584400"/>
          </a:xfrm>
        </p:spPr>
        <p:txBody>
          <a:bodyPr rtlCol="0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3200" b="1" i="0" u="none" strike="noStrike" cap="none" dirty="0">
                <a:solidFill>
                  <a:srgbClr val="EF8600"/>
                </a:solidFill>
                <a:latin typeface="Rubik"/>
                <a:ea typeface="Rubik"/>
                <a:cs typeface="Rubik"/>
                <a:sym typeface="Rubik"/>
              </a:rPr>
              <a:t>Imágenes</a:t>
            </a:r>
            <a:endParaRPr lang="es-CL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5;p34">
            <a:extLst>
              <a:ext uri="{FF2B5EF4-FFF2-40B4-BE49-F238E27FC236}">
                <a16:creationId xmlns:a16="http://schemas.microsoft.com/office/drawing/2014/main" id="{996B0A10-D0A8-96B9-071F-12DC6B0D104E}"/>
              </a:ext>
            </a:extLst>
          </p:cNvPr>
          <p:cNvSpPr txBox="1"/>
          <p:nvPr/>
        </p:nvSpPr>
        <p:spPr>
          <a:xfrm>
            <a:off x="7506471" y="1773722"/>
            <a:ext cx="4341213" cy="24621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Imagen en documento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Otra forma de insertar imagen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picture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&gt;…&lt;/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picture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Contenido asociado a otros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&lt;figure&gt; … &lt;/figure&gt;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Título para el elemento figure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figcaption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figcaption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75;p34">
            <a:extLst>
              <a:ext uri="{FF2B5EF4-FFF2-40B4-BE49-F238E27FC236}">
                <a16:creationId xmlns:a16="http://schemas.microsoft.com/office/drawing/2014/main" id="{279ECE36-C4B1-8101-A395-E3BA1D1ED8A1}"/>
              </a:ext>
            </a:extLst>
          </p:cNvPr>
          <p:cNvSpPr txBox="1"/>
          <p:nvPr/>
        </p:nvSpPr>
        <p:spPr>
          <a:xfrm>
            <a:off x="398338" y="1196415"/>
            <a:ext cx="5176285" cy="418572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800" b="0" i="0" u="none" strike="noStrike" cap="none" dirty="0">
                <a:solidFill>
                  <a:srgbClr val="424242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Las imágenes pueden se pueden considerar el segundo medio más importante en la Web. </a:t>
            </a:r>
            <a:endParaRPr lang="es-ES" sz="2800" b="0" i="0" u="none" strike="noStrike" cap="none" dirty="0">
              <a:solidFill>
                <a:srgbClr val="000000"/>
              </a:solidFill>
              <a:latin typeface="Bahnschrift" panose="020B0502040204020203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s-ES" sz="2800" b="0" i="0" u="none" strike="noStrike" cap="none" dirty="0">
              <a:solidFill>
                <a:srgbClr val="424242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800" b="0" i="0" u="none" strike="noStrike" cap="none" dirty="0">
                <a:solidFill>
                  <a:srgbClr val="424242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HTML incluye los siguientes elementos para introducir imágenes en los documentos que conforman un portal:</a:t>
            </a:r>
            <a:endParaRPr lang="es-ES" sz="2800" b="0" i="0" u="none" strike="noStrike" cap="none" dirty="0">
              <a:solidFill>
                <a:srgbClr val="000000"/>
              </a:solidFill>
              <a:latin typeface="Bahnschrift" panose="020B0502040204020203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76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3F68B5BA-3A35-BE8C-D722-A24E1493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7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392CD60-AE10-D65B-308F-183ABA03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7948" y="209362"/>
            <a:ext cx="11002962" cy="91089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" name="Google Shape;182;p35">
            <a:extLst>
              <a:ext uri="{FF2B5EF4-FFF2-40B4-BE49-F238E27FC236}">
                <a16:creationId xmlns:a16="http://schemas.microsoft.com/office/drawing/2014/main" id="{E7D9FC94-6EA1-9774-FA50-D279EDE1E6F1}"/>
              </a:ext>
            </a:extLst>
          </p:cNvPr>
          <p:cNvSpPr txBox="1"/>
          <p:nvPr/>
        </p:nvSpPr>
        <p:spPr>
          <a:xfrm>
            <a:off x="7208056" y="2604590"/>
            <a:ext cx="4341213" cy="310850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Lista desordenada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Lista ordenada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ol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&gt;…&lt;/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ol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Términos y descripciones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&lt;dl&gt; … &lt;/dl&gt;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Bloque de texto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blockquote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blockquote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Información adicional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5;p34">
            <a:extLst>
              <a:ext uri="{FF2B5EF4-FFF2-40B4-BE49-F238E27FC236}">
                <a16:creationId xmlns:a16="http://schemas.microsoft.com/office/drawing/2014/main" id="{0E12B469-2D22-5DF6-0515-684670E04926}"/>
              </a:ext>
            </a:extLst>
          </p:cNvPr>
          <p:cNvSpPr txBox="1"/>
          <p:nvPr/>
        </p:nvSpPr>
        <p:spPr>
          <a:xfrm>
            <a:off x="473839" y="1663985"/>
            <a:ext cx="5176285" cy="470894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s-ES" sz="26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A menudo la información se debe representar como una lista de ítems.</a:t>
            </a:r>
            <a:endParaRPr lang="es-ES"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lang="es-ES" sz="2600" b="0" i="0" u="none" strike="noStrike" cap="none" dirty="0">
              <a:solidFill>
                <a:srgbClr val="42424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s-ES" sz="26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Por ejemplo, muchos sitios web incluyen listados de libros, películas, o términos y descripciones. </a:t>
            </a:r>
            <a:endParaRPr lang="es-ES"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lang="es-ES" sz="2600" b="0" i="0" u="none" strike="noStrike" cap="none" dirty="0">
              <a:solidFill>
                <a:srgbClr val="42424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s-ES" sz="26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Para crear estos listados, HTML ofrece los siguientes elementos.</a:t>
            </a:r>
            <a:endParaRPr lang="es-ES"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20" y="246013"/>
            <a:ext cx="11002962" cy="823913"/>
          </a:xfrm>
        </p:spPr>
        <p:txBody>
          <a:bodyPr rtlCol="0">
            <a:normAutofit/>
          </a:bodyPr>
          <a:lstStyle/>
          <a:p>
            <a:pPr rtl="0"/>
            <a:r>
              <a:rPr lang="es-ES" sz="4800" dirty="0">
                <a:solidFill>
                  <a:schemeClr val="bg1"/>
                </a:solidFill>
                <a:latin typeface="Bahnschrift" panose="020B0502040204020203" pitchFamily="34" charset="0"/>
              </a:rPr>
              <a:t>Listas anidadas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1825" y="243281"/>
            <a:ext cx="3175524" cy="874396"/>
          </a:xfrm>
        </p:spPr>
        <p:txBody>
          <a:bodyPr rtlCol="0"/>
          <a:lstStyle/>
          <a:p>
            <a:pPr rtl="0"/>
            <a:r>
              <a:rPr lang="es-ES" sz="4000" dirty="0"/>
              <a:t>tablas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8</a:t>
            </a:fld>
            <a:endParaRPr lang="es-ES"/>
          </a:p>
        </p:txBody>
      </p:sp>
      <p:sp>
        <p:nvSpPr>
          <p:cNvPr id="4" name="Google Shape;189;p36">
            <a:extLst>
              <a:ext uri="{FF2B5EF4-FFF2-40B4-BE49-F238E27FC236}">
                <a16:creationId xmlns:a16="http://schemas.microsoft.com/office/drawing/2014/main" id="{E03F41E2-E1F9-C50A-B3AF-0B6D73F1CCFA}"/>
              </a:ext>
            </a:extLst>
          </p:cNvPr>
          <p:cNvSpPr txBox="1"/>
          <p:nvPr/>
        </p:nvSpPr>
        <p:spPr>
          <a:xfrm>
            <a:off x="578185" y="2197914"/>
            <a:ext cx="4341213" cy="24621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Definición de tabla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&lt;table&gt; … &lt;/table&gt;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Fila de celdas --&gt;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&gt;…&lt;/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Celda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C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1" i="0" u="none" strike="noStrike" cap="none" dirty="0">
                <a:solidFill>
                  <a:srgbClr val="EF8600"/>
                </a:solidFill>
                <a:latin typeface="Courier New"/>
                <a:ea typeface="Courier New"/>
                <a:cs typeface="Courier New"/>
                <a:sym typeface="Courier New"/>
              </a:rPr>
              <a:t>&lt;! – Celda para encabezado --&gt;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… &lt;/</a:t>
            </a:r>
            <a:r>
              <a:rPr lang="es-CL" sz="14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es-CL" sz="14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40A163F-CBE2-430A-ADFA-072F39FC47B8}"/>
              </a:ext>
            </a:extLst>
          </p:cNvPr>
          <p:cNvSpPr txBox="1"/>
          <p:nvPr/>
        </p:nvSpPr>
        <p:spPr>
          <a:xfrm>
            <a:off x="6563171" y="1494341"/>
            <a:ext cx="478438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ES" sz="18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Organizan información en filas y columnas.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es-E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ES" sz="18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Se usaron durante mucho tiempo para estructurar documentos HTML con CSS, los desarrolladores logran el mismo efecto implementando otros elementos.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s-ES" sz="18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lang="es-E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ES" sz="18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Aunque ya no se recomienda usar tablas para definir la estructura de un documento, todavía se utilizan para presentar información tabular, como estadísticas o especificaciones técnicas.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es-E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ES" sz="1800" b="0" i="0" u="none" strike="noStrike" cap="none" dirty="0">
                <a:solidFill>
                  <a:srgbClr val="424242"/>
                </a:solidFill>
                <a:latin typeface="Rubik"/>
                <a:ea typeface="Rubik"/>
                <a:cs typeface="Rubik"/>
                <a:sym typeface="Rubik"/>
              </a:rPr>
              <a:t>HTML incluye varios elementos para crear una tabla. Los siguientes son los más utilizados. </a:t>
            </a:r>
            <a:endParaRPr lang="es-E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t>9</a:t>
            </a:fld>
            <a:endParaRPr lang="es-ES"/>
          </a:p>
        </p:txBody>
      </p:sp>
      <p:pic>
        <p:nvPicPr>
          <p:cNvPr id="1026" name="Picture 2" descr="Meme Filosoraptor - si usamos html somos programadores? - 21498604">
            <a:extLst>
              <a:ext uri="{FF2B5EF4-FFF2-40B4-BE49-F238E27FC236}">
                <a16:creationId xmlns:a16="http://schemas.microsoft.com/office/drawing/2014/main" id="{C36F8CF2-B67D-2A80-CDF9-DF8E1FDCB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37" y="1972464"/>
            <a:ext cx="2997200" cy="291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mes – Soy Frontend">
            <a:extLst>
              <a:ext uri="{FF2B5EF4-FFF2-40B4-BE49-F238E27FC236}">
                <a16:creationId xmlns:a16="http://schemas.microsoft.com/office/drawing/2014/main" id="{ECCFD3E2-C959-1B72-D5D7-37DDC941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980" y="1972464"/>
            <a:ext cx="3096120" cy="291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inetiesNostalgia html Memes &amp; GIFs - Imgflip">
            <a:extLst>
              <a:ext uri="{FF2B5EF4-FFF2-40B4-BE49-F238E27FC236}">
                <a16:creationId xmlns:a16="http://schemas.microsoft.com/office/drawing/2014/main" id="{EC416015-E8B0-0FFF-FC91-27982553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243" y="2313681"/>
            <a:ext cx="3658243" cy="223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5_TF55661986_Win32" id="{C6DE0208-E30B-47EA-9DA3-5A9720198707}" vid="{9076F8E8-73BE-4461-859C-507C033F672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técnica</Template>
  <TotalTime>1457</TotalTime>
  <Words>1053</Words>
  <Application>Microsoft Office PowerPoint</Application>
  <PresentationFormat>Panorámica</PresentationFormat>
  <Paragraphs>182</Paragraphs>
  <Slides>20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Courier New</vt:lpstr>
      <vt:lpstr>Noto Sans Symbols</vt:lpstr>
      <vt:lpstr>Rubik</vt:lpstr>
      <vt:lpstr>Scope One</vt:lpstr>
      <vt:lpstr>var(--font-header)</vt:lpstr>
      <vt:lpstr>Wingdings</vt:lpstr>
      <vt:lpstr>Tema de Office</vt:lpstr>
      <vt:lpstr>Clase 1 nivelación</vt:lpstr>
      <vt:lpstr>Elementos, etiquetas y atributos</vt:lpstr>
      <vt:lpstr>Elementos, etiquetas y atributos</vt:lpstr>
      <vt:lpstr>Estructura base</vt:lpstr>
      <vt:lpstr>Enlaces o hipervínculos</vt:lpstr>
      <vt:lpstr>Presentación de PowerPoint</vt:lpstr>
      <vt:lpstr>Listas anidadas</vt:lpstr>
      <vt:lpstr>Presentación de PowerPoint</vt:lpstr>
      <vt:lpstr>Presentación de PowerPoint</vt:lpstr>
      <vt:lpstr>CSS</vt:lpstr>
      <vt:lpstr>¿Qué es una hoja de estilo y para qué sirve?</vt:lpstr>
      <vt:lpstr>sintaxis</vt:lpstr>
      <vt:lpstr>Presentación de PowerPoint</vt:lpstr>
      <vt:lpstr>Selectores CSS básicos</vt:lpstr>
      <vt:lpstr>Herencia</vt:lpstr>
      <vt:lpstr>Presentación de PowerPoint</vt:lpstr>
      <vt:lpstr>GIT - GIThub</vt:lpstr>
      <vt:lpstr> 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1 nivelación</dc:title>
  <dc:creator>Carolina Aliaga</dc:creator>
  <cp:lastModifiedBy>Fabián Marín</cp:lastModifiedBy>
  <cp:revision>4</cp:revision>
  <dcterms:created xsi:type="dcterms:W3CDTF">2023-04-28T13:40:16Z</dcterms:created>
  <dcterms:modified xsi:type="dcterms:W3CDTF">2023-04-29T16:52:02Z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